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Pretendard Black" panose="020B0600000101010101" charset="-127"/>
      <p:bold r:id="rId13"/>
    </p:embeddedFont>
    <p:embeddedFont>
      <p:font typeface="Pretendard Bold" panose="020B0600000101010101" charset="-127"/>
      <p:bold r:id="rId14"/>
    </p:embeddedFont>
    <p:embeddedFont>
      <p:font typeface="Pretendard Extra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Medium" panose="020B0600000101010101" charset="-127"/>
      <p:regular r:id="rId17"/>
      <p:bold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589" autoAdjust="0"/>
  </p:normalViewPr>
  <p:slideViewPr>
    <p:cSldViewPr>
      <p:cViewPr varScale="1">
        <p:scale>
          <a:sx n="29" d="100"/>
          <a:sy n="29" d="100"/>
        </p:scale>
        <p:origin x="14" y="6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110700" cy="702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300" y="1181100"/>
            <a:ext cx="11861800" cy="1135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600" y="7023100"/>
            <a:ext cx="13995400" cy="6781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2300" y="1498600"/>
            <a:ext cx="15798800" cy="3517900"/>
          </a:xfrm>
          <a:prstGeom prst="rect">
            <a:avLst/>
          </a:prstGeom>
        </p:spPr>
        <p:txBody>
          <a:bodyPr lIns="0" tIns="0" rIns="0" bIns="135463" rtlCol="0" anchor="b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>
                <a:solidFill>
                  <a:srgbClr val="5B55FF"/>
                </a:solidFill>
                <a:latin typeface="Pretendard ExtraBold"/>
              </a:rPr>
              <a:t>Doori</a:t>
            </a:r>
          </a:p>
          <a:p>
            <a:pPr lvl="0" algn="l">
              <a:lnSpc>
                <a:spcPct val="99600"/>
              </a:lnSpc>
            </a:pPr>
            <a:r>
              <a:rPr lang="en-US" sz="10666" b="0" i="0" u="none" strike="noStrike">
                <a:solidFill>
                  <a:srgbClr val="5B55FF"/>
                </a:solidFill>
                <a:latin typeface="Pretendard ExtraBold"/>
              </a:rPr>
              <a:t>: </a:t>
            </a:r>
            <a:r>
              <a:rPr lang="ko-KR" sz="10666" b="0" i="0" u="none" strike="noStrike">
                <a:solidFill>
                  <a:srgbClr val="5B55FF"/>
                </a:solidFill>
                <a:ea typeface="Pretendard ExtraBold"/>
              </a:rPr>
              <a:t>스마트</a:t>
            </a:r>
            <a:r>
              <a:rPr lang="en-US" sz="10666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10666" b="0" i="0" u="none" strike="noStrike">
                <a:solidFill>
                  <a:srgbClr val="5B55FF"/>
                </a:solidFill>
                <a:ea typeface="Pretendard ExtraBold"/>
              </a:rPr>
              <a:t>안전</a:t>
            </a:r>
            <a:r>
              <a:rPr lang="en-US" sz="10666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10666" b="0" i="0" u="none" strike="noStrike">
                <a:solidFill>
                  <a:srgbClr val="5B55FF"/>
                </a:solidFill>
                <a:ea typeface="Pretendard ExtraBold"/>
              </a:rPr>
              <a:t>순찰</a:t>
            </a:r>
            <a:r>
              <a:rPr lang="en-US" sz="10666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10666" b="0" i="0" u="none" strike="noStrike">
                <a:solidFill>
                  <a:srgbClr val="5B55FF"/>
                </a:solidFill>
                <a:ea typeface="Pretendard ExtraBold"/>
              </a:rPr>
              <a:t>로봇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1300" y="11277600"/>
            <a:ext cx="14986000" cy="1295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ko-KR" sz="3733" b="0" i="0" u="none" strike="noStrike">
                <a:solidFill>
                  <a:srgbClr val="444444"/>
                </a:solidFill>
                <a:ea typeface="Pretendard Regular"/>
              </a:rPr>
              <a:t>임혜령</a:t>
            </a:r>
            <a:r>
              <a:rPr lang="en-US" sz="3733" b="0" i="0" u="none" strike="noStrike">
                <a:solidFill>
                  <a:srgbClr val="444444"/>
                </a:solidFill>
                <a:latin typeface="Pretendard Regular"/>
              </a:rPr>
              <a:t>, </a:t>
            </a:r>
            <a:r>
              <a:rPr lang="ko-KR" sz="3733" b="0" i="0" u="none" strike="noStrike">
                <a:solidFill>
                  <a:srgbClr val="444444"/>
                </a:solidFill>
                <a:ea typeface="Pretendard Regular"/>
              </a:rPr>
              <a:t>이종하</a:t>
            </a:r>
          </a:p>
          <a:p>
            <a:pPr lvl="0" algn="l">
              <a:lnSpc>
                <a:spcPct val="124499"/>
              </a:lnSpc>
            </a:pPr>
            <a:r>
              <a:rPr lang="en" sz="3733" b="0" i="0" u="none" strike="noStrike">
                <a:solidFill>
                  <a:srgbClr val="444444"/>
                </a:solidFill>
                <a:latin typeface="Pretendard Regular"/>
              </a:rPr>
              <a:t>2026.01.16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92300" y="5016500"/>
            <a:ext cx="14998700" cy="1473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ko-KR" sz="4000" b="0" i="0" u="none" strike="noStrike">
                <a:solidFill>
                  <a:srgbClr val="444444"/>
                </a:solidFill>
                <a:ea typeface="Pretendard Regular"/>
              </a:rPr>
              <a:t>용인시</a:t>
            </a:r>
            <a:r>
              <a:rPr lang="en-US" sz="4000" b="0" i="0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444444"/>
                </a:solidFill>
                <a:ea typeface="Pretendard Regular"/>
              </a:rPr>
              <a:t>보행</a:t>
            </a:r>
            <a:r>
              <a:rPr lang="en-US" sz="4000" b="0" i="0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444444"/>
                </a:solidFill>
                <a:ea typeface="Pretendard Regular"/>
              </a:rPr>
              <a:t>환경</a:t>
            </a:r>
            <a:r>
              <a:rPr lang="en-US" sz="4000" b="0" i="0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444444"/>
                </a:solidFill>
                <a:ea typeface="Pretendard Regular"/>
              </a:rPr>
              <a:t>혁신을</a:t>
            </a:r>
            <a:r>
              <a:rPr lang="en-US" sz="4000" b="0" i="0" u="none" strike="noStrike">
                <a:solidFill>
                  <a:srgbClr val="444444"/>
                </a:solidFill>
                <a:latin typeface="Pretendard Regular"/>
              </a:rPr>
              <a:t> </a:t>
            </a:r>
            <a:r>
              <a:rPr lang="ko-KR" sz="4000" b="0" i="0" u="none" strike="noStrike">
                <a:solidFill>
                  <a:srgbClr val="444444"/>
                </a:solidFill>
                <a:ea typeface="Pretendard Regular"/>
              </a:rPr>
              <a:t>위한</a:t>
            </a:r>
            <a:r>
              <a:rPr lang="en-US" sz="4000" b="0" i="0" u="none" strike="noStrike">
                <a:solidFill>
                  <a:srgbClr val="444444"/>
                </a:solidFill>
                <a:latin typeface="Pretendard Regular"/>
              </a:rPr>
              <a:t> AI </a:t>
            </a:r>
            <a:r>
              <a:rPr lang="ko-KR" sz="4000" b="0" i="0" u="none" strike="noStrike">
                <a:solidFill>
                  <a:srgbClr val="444444"/>
                </a:solidFill>
                <a:ea typeface="Pretendard Regular"/>
              </a:rPr>
              <a:t>솔루션</a:t>
            </a:r>
          </a:p>
          <a:p>
            <a:pPr lvl="0" algn="l">
              <a:lnSpc>
                <a:spcPct val="124499"/>
              </a:lnSpc>
            </a:pPr>
            <a:endParaRPr lang="ko-KR" sz="4000" b="0" i="0" u="none" strike="noStrike">
              <a:solidFill>
                <a:srgbClr val="444444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0" y="-3479800"/>
            <a:ext cx="11861800" cy="1135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409400" cy="3340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87500" y="749300"/>
            <a:ext cx="21564600" cy="16637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기대효과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- </a:t>
            </a:r>
            <a:r>
              <a:rPr lang="ko-KR" sz="6666" b="0" i="0" u="none" strike="noStrike">
                <a:solidFill>
                  <a:srgbClr val="5B55FF"/>
                </a:solidFill>
                <a:ea typeface="Pretendard ExtraBold"/>
              </a:rPr>
              <a:t>예산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6666" b="0" i="0" u="none" strike="noStrike">
                <a:solidFill>
                  <a:srgbClr val="5B55FF"/>
                </a:solidFill>
                <a:ea typeface="Pretendard ExtraBold"/>
              </a:rPr>
              <a:t>절감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 &amp; </a:t>
            </a:r>
            <a:r>
              <a:rPr lang="ko-KR" sz="6666" b="0" i="0" u="none" strike="noStrike">
                <a:solidFill>
                  <a:srgbClr val="5B55FF"/>
                </a:solidFill>
                <a:ea typeface="Pretendard ExtraBold"/>
              </a:rPr>
              <a:t>스마트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6666" b="0" i="0" u="none" strike="noStrike">
                <a:solidFill>
                  <a:srgbClr val="5B55FF"/>
                </a:solidFill>
                <a:ea typeface="Pretendard ExtraBold"/>
              </a:rPr>
              <a:t>시티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5410200"/>
            <a:ext cx="4216400" cy="421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4800" y="5410200"/>
            <a:ext cx="3962400" cy="3962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5613400"/>
            <a:ext cx="3746500" cy="374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3700" y="5054600"/>
            <a:ext cx="4711700" cy="4711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43000" y="10490200"/>
            <a:ext cx="59309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5B55FF"/>
                </a:solidFill>
                <a:ea typeface="Pretendard ExtraBold"/>
              </a:rPr>
              <a:t>예방</a:t>
            </a:r>
            <a:r>
              <a:rPr lang="ko-KR" altLang="en-US" sz="4000" b="0" i="0" u="none" strike="noStrike" dirty="0">
                <a:solidFill>
                  <a:srgbClr val="5B55FF"/>
                </a:solidFill>
                <a:ea typeface="Pretendard ExtraBold"/>
              </a:rPr>
              <a:t> 차원 </a:t>
            </a:r>
            <a:r>
              <a:rPr lang="ko-KR" sz="4000" b="0" i="0" u="none" strike="noStrike" dirty="0">
                <a:solidFill>
                  <a:srgbClr val="5B55FF"/>
                </a:solidFill>
                <a:ea typeface="Pretendard ExtraBold"/>
              </a:rPr>
              <a:t>유지보수의</a:t>
            </a:r>
            <a:r>
              <a:rPr lang="en-US" sz="4000" b="0" i="0" u="none" strike="noStrike" dirty="0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altLang="en-US" sz="4000" dirty="0">
                <a:solidFill>
                  <a:srgbClr val="5B55FF"/>
                </a:solidFill>
                <a:latin typeface="Pretendard ExtraBold"/>
                <a:ea typeface="Pretendard ExtraBold"/>
              </a:rPr>
              <a:t>효율성</a:t>
            </a:r>
            <a:endParaRPr lang="ko-KR" sz="4000" b="0" i="0" u="none" strike="noStrike" dirty="0">
              <a:solidFill>
                <a:srgbClr val="5B55FF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51700" y="10490200"/>
            <a:ext cx="52451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 dirty="0">
                <a:solidFill>
                  <a:srgbClr val="5B55FF"/>
                </a:solidFill>
                <a:ea typeface="Pretendard ExtraBold"/>
              </a:rPr>
              <a:t>스마트</a:t>
            </a:r>
            <a:r>
              <a:rPr lang="en-US" sz="4000" b="0" i="0" u="none" strike="noStrike" dirty="0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5B55FF"/>
                </a:solidFill>
                <a:ea typeface="Pretendard ExtraBold"/>
              </a:rPr>
              <a:t>시티</a:t>
            </a:r>
            <a:r>
              <a:rPr lang="en-US" sz="4000" b="0" i="0" u="none" strike="noStrike" dirty="0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5B55FF"/>
                </a:solidFill>
                <a:ea typeface="Pretendard ExtraBold"/>
              </a:rPr>
              <a:t>데이터</a:t>
            </a:r>
            <a:r>
              <a:rPr lang="en-US" sz="4000" b="0" i="0" u="none" strike="noStrike" dirty="0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 dirty="0">
                <a:solidFill>
                  <a:srgbClr val="5B55FF"/>
                </a:solidFill>
                <a:ea typeface="Pretendard ExtraBold"/>
              </a:rPr>
              <a:t>활용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63500" y="10490200"/>
            <a:ext cx="45339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용인시</a:t>
            </a:r>
            <a:r>
              <a:rPr lang="en-US" sz="4000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예산</a:t>
            </a:r>
            <a:r>
              <a:rPr lang="en-US" sz="4000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절감</a:t>
            </a:r>
            <a:r>
              <a:rPr lang="en-US" sz="4000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효과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453100" y="10490200"/>
            <a:ext cx="41529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사회적</a:t>
            </a:r>
            <a:r>
              <a:rPr lang="en-US" sz="4000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비용</a:t>
            </a:r>
            <a:r>
              <a:rPr lang="en-US" sz="4000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감소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7700" y="11645900"/>
            <a:ext cx="5143500" cy="1079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조기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발견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시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비용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1/90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도로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수명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2~3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배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연장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10500" y="11239500"/>
            <a:ext cx="5143500" cy="163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endParaRPr dirty="0"/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-</a:t>
            </a:r>
            <a:r>
              <a:rPr lang="ko-KR" alt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기반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정책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수립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시민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참여형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수집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90600" y="11201400"/>
            <a:ext cx="5143500" cy="1549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endParaRPr dirty="0"/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약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50%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절감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기대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86500" y="11163300"/>
            <a:ext cx="5130800" cy="1638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endParaRPr dirty="0"/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장애인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 err="1">
                <a:solidFill>
                  <a:srgbClr val="444444"/>
                </a:solidFill>
                <a:ea typeface="Pretendard Light"/>
              </a:rPr>
              <a:t>이동권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보장</a:t>
            </a:r>
          </a:p>
          <a:p>
            <a:pPr lvl="0" algn="l">
              <a:lnSpc>
                <a:spcPct val="124499"/>
              </a:lnSpc>
            </a:pP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사회적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포용성</a:t>
            </a:r>
            <a:r>
              <a:rPr lang="en-US" sz="2933" b="0" i="0" u="none" strike="noStrike" spc="-59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 dirty="0">
                <a:solidFill>
                  <a:srgbClr val="444444"/>
                </a:solidFill>
                <a:ea typeface="Pretendard Light"/>
              </a:rPr>
              <a:t>증대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800" y="-2757081"/>
            <a:ext cx="11861800" cy="1135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409400" cy="334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4749800"/>
            <a:ext cx="20866100" cy="8966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7500" y="749300"/>
            <a:ext cx="21564600" cy="16637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결론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- Doori</a:t>
            </a:r>
            <a:r>
              <a:rPr lang="ko-KR" sz="6666" b="0" i="0" u="none" strike="noStrike">
                <a:solidFill>
                  <a:srgbClr val="5B55FF"/>
                </a:solidFill>
                <a:ea typeface="Pretendard ExtraBold"/>
              </a:rPr>
              <a:t>의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 </a:t>
            </a:r>
            <a:r>
              <a:rPr lang="ko-KR" sz="6666" b="0" i="0" u="none" strike="noStrike">
                <a:solidFill>
                  <a:srgbClr val="5B55FF"/>
                </a:solidFill>
                <a:ea typeface="Pretendard ExtraBold"/>
              </a:rPr>
              <a:t>가치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2489200" y="3238500"/>
            <a:ext cx="6705600" cy="670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8839200" y="3225800"/>
            <a:ext cx="6705600" cy="670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7000"/>
          </a:blip>
          <a:stretch>
            <a:fillRect/>
          </a:stretch>
        </p:blipFill>
        <p:spPr>
          <a:xfrm>
            <a:off x="15189200" y="3213100"/>
            <a:ext cx="6705600" cy="670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10800000">
            <a:off x="10223500" y="10756900"/>
            <a:ext cx="3937000" cy="482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022600" y="6261100"/>
            <a:ext cx="5880100" cy="635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사회적</a:t>
            </a:r>
            <a:r>
              <a:rPr lang="en-US" sz="36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포용성</a:t>
            </a:r>
            <a:r>
              <a:rPr lang="en-US" sz="3600" b="0" i="0" u="none" strike="noStrike">
                <a:solidFill>
                  <a:srgbClr val="000000"/>
                </a:solidFill>
                <a:latin typeface="Pretendard ExtraBold"/>
              </a:rPr>
              <a:t> (SDG 10, 11)
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4200" y="6324600"/>
            <a:ext cx="5435600" cy="749300"/>
          </a:xfrm>
          <a:prstGeom prst="rect">
            <a:avLst/>
          </a:prstGeom>
        </p:spPr>
        <p:txBody>
          <a:bodyPr lIns="0" tIns="2286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기술</a:t>
            </a:r>
            <a:r>
              <a:rPr lang="en-US" sz="36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혁신</a:t>
            </a:r>
            <a:r>
              <a:rPr lang="en-US" sz="3600" b="0" i="0" u="none" strike="noStrike">
                <a:solidFill>
                  <a:srgbClr val="000000"/>
                </a:solidFill>
                <a:latin typeface="Pretendard ExtraBold"/>
              </a:rPr>
              <a:t> (SDG 9)
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36900" y="6324600"/>
            <a:ext cx="5410200" cy="749300"/>
          </a:xfrm>
          <a:prstGeom prst="rect">
            <a:avLst/>
          </a:prstGeom>
        </p:spPr>
        <p:txBody>
          <a:bodyPr lIns="0" tIns="2286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경제적</a:t>
            </a:r>
            <a:r>
              <a:rPr lang="en-US" sz="36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600" b="0" i="0" u="none" strike="noStrike">
                <a:solidFill>
                  <a:srgbClr val="000000"/>
                </a:solidFill>
                <a:ea typeface="Pretendard ExtraBold"/>
              </a:rPr>
              <a:t>효율성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9800" y="11620500"/>
            <a:ext cx="19977100" cy="1473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41100"/>
              </a:lnSpc>
            </a:pPr>
            <a: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  <a:t>시각장애인들에게</a:t>
            </a:r>
            <a:r>
              <a:rPr lang="en-US" sz="373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  <a:t>가장</a:t>
            </a:r>
            <a:r>
              <a:rPr lang="en-US" sz="373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  <a:t>안전한</a:t>
            </a:r>
            <a:r>
              <a:rPr lang="en-US" sz="373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  <a:t>길은</a:t>
            </a:r>
            <a:b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</a:br>
            <a: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  <a:t>우리</a:t>
            </a:r>
            <a:r>
              <a:rPr lang="en-US" sz="373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  <a:t>모두에게</a:t>
            </a:r>
            <a:r>
              <a:rPr lang="en-US" sz="373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  <a:t>가장</a:t>
            </a:r>
            <a:r>
              <a:rPr lang="en-US" sz="373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  <a:t>편안한</a:t>
            </a:r>
            <a:r>
              <a:rPr lang="en-US" sz="3733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 dirty="0">
                <a:solidFill>
                  <a:srgbClr val="000000"/>
                </a:solidFill>
                <a:ea typeface="Pretendard Bold"/>
              </a:rPr>
              <a:t>길입니다</a:t>
            </a:r>
            <a:r>
              <a:rPr lang="en-US" sz="3733" b="0" i="0" u="none" strike="noStrike" dirty="0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55900" y="7109460"/>
            <a:ext cx="6172200" cy="2179320"/>
          </a:xfrm>
          <a:prstGeom prst="rect">
            <a:avLst/>
          </a:prstGeom>
        </p:spPr>
        <p:txBody>
          <a:bodyPr lIns="0" tIns="48768" rIns="0" bIns="0" rtlCol="0" anchor="t"/>
          <a:lstStyle/>
          <a:p>
            <a:pPr lvl="0" algn="ctr">
              <a:lnSpc>
                <a:spcPct val="96279"/>
              </a:lnSpc>
            </a:pPr>
            <a:r>
              <a:rPr lang="en-US" sz="3199" b="0" i="0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199" b="0" i="0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3199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Regular"/>
              </a:rPr>
              <a:t>시민을</a:t>
            </a:r>
            <a:r>
              <a:rPr lang="en-US" sz="3199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3199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Regular"/>
              </a:rPr>
              <a:t>안전한</a:t>
            </a:r>
            <a:r>
              <a:rPr lang="en-US" sz="3199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3199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3199" b="0" i="0" u="none" strike="noStrike">
                <a:solidFill>
                  <a:srgbClr val="000000"/>
                </a:solidFill>
                <a:latin typeface="Pretendard Regular"/>
              </a:rPr>
              <a:t>
- </a:t>
            </a:r>
            <a:r>
              <a:rPr lang="ko-KR" sz="3199" b="0" i="0" u="none" strike="noStrike">
                <a:solidFill>
                  <a:srgbClr val="000000"/>
                </a:solidFill>
                <a:ea typeface="Pretendard Regular"/>
              </a:rPr>
              <a:t>교통약자의</a:t>
            </a:r>
            <a:r>
              <a:rPr lang="en-US" sz="3199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Regular"/>
              </a:rPr>
              <a:t>이동권</a:t>
            </a:r>
            <a:r>
              <a:rPr lang="en-US" sz="3199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99" b="0" i="0" u="none" strike="noStrike">
                <a:solidFill>
                  <a:srgbClr val="000000"/>
                </a:solidFill>
                <a:ea typeface="Pretendard Regular"/>
              </a:rPr>
              <a:t>보장</a:t>
            </a:r>
          </a:p>
          <a:p>
            <a:pPr lvl="0" algn="ctr">
              <a:lnSpc>
                <a:spcPct val="96279"/>
              </a:lnSpc>
            </a:pPr>
            <a:endParaRPr lang="ko-KR" sz="3199" b="0" i="0" u="none" strike="noStrike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05900" y="7098030"/>
            <a:ext cx="6172200" cy="2430780"/>
          </a:xfrm>
          <a:prstGeom prst="rect">
            <a:avLst/>
          </a:prstGeom>
        </p:spPr>
        <p:txBody>
          <a:bodyPr lIns="0" tIns="48768" rIns="0" bIns="0" rtlCol="0" anchor="t"/>
          <a:lstStyle/>
          <a:p>
            <a:pPr lvl="0" algn="ctr">
              <a:lnSpc>
                <a:spcPct val="9627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- Vision AI + LiDAR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융합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
- 24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전천후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200" b="0" i="0" u="none" strike="noStrike" dirty="0">
                <a:solidFill>
                  <a:srgbClr val="000000"/>
                </a:solidFill>
                <a:ea typeface="Pretendard Regular"/>
              </a:rPr>
              <a:t>상시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모니터링</a:t>
            </a:r>
          </a:p>
          <a:p>
            <a:pPr lvl="0" algn="ctr">
              <a:lnSpc>
                <a:spcPct val="96279"/>
              </a:lnSpc>
            </a:pPr>
            <a:endParaRPr lang="ko-KR" sz="3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55900" y="7051040"/>
            <a:ext cx="6172200" cy="3464560"/>
          </a:xfrm>
          <a:prstGeom prst="rect">
            <a:avLst/>
          </a:prstGeom>
        </p:spPr>
        <p:txBody>
          <a:bodyPr lIns="0" tIns="48768" rIns="0" bIns="0" rtlCol="0" anchor="t"/>
          <a:lstStyle/>
          <a:p>
            <a:pPr lvl="0" algn="ctr">
              <a:lnSpc>
                <a:spcPct val="9627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수명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2~3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배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연장</a:t>
            </a:r>
          </a:p>
          <a:p>
            <a:pPr lvl="0" algn="ctr">
              <a:lnSpc>
                <a:spcPct val="96279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-&gt;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실질적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예산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절감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
-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스마트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시티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
</a:t>
            </a:r>
          </a:p>
          <a:p>
            <a:pPr lvl="0" algn="ctr">
              <a:lnSpc>
                <a:spcPct val="96279"/>
              </a:lnSpc>
            </a:pPr>
            <a:endParaRPr lang="en-US" sz="3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9500" y="4140200"/>
            <a:ext cx="2095500" cy="2032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0" y="4152900"/>
            <a:ext cx="2057400" cy="2057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6300" y="4140200"/>
            <a:ext cx="2171700" cy="2108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64100" y="4203700"/>
            <a:ext cx="19431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0" y="-3479800"/>
            <a:ext cx="11861800" cy="1135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0" y="4330700"/>
            <a:ext cx="8204200" cy="800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54400" y="5016500"/>
            <a:ext cx="8318500" cy="7112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점자블록의</a:t>
            </a:r>
            <a:r>
              <a:rPr lang="en-US" sz="4000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현실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7500" y="749300"/>
            <a:ext cx="21564600" cy="16637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문제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인식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54400" y="5753100"/>
            <a:ext cx="11430000" cy="6604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733" b="0" i="0" u="none" strike="noStrike">
                <a:solidFill>
                  <a:srgbClr val="444444"/>
                </a:solidFill>
                <a:ea typeface="Pretendard ExtraBold"/>
              </a:rPr>
              <a:t>시각장애인의</a:t>
            </a:r>
            <a:r>
              <a:rPr lang="en-US" sz="3733" b="0" i="0" u="none" strike="noStrike">
                <a:solidFill>
                  <a:srgbClr val="444444"/>
                </a:solidFill>
                <a:latin typeface="Pretendard ExtraBold"/>
              </a:rPr>
              <a:t> </a:t>
            </a:r>
            <a:r>
              <a:rPr lang="ko-KR" sz="3733" b="0" i="0" u="none" strike="noStrike">
                <a:solidFill>
                  <a:srgbClr val="444444"/>
                </a:solidFill>
                <a:ea typeface="Pretendard ExtraBold"/>
              </a:rPr>
              <a:t>위험한</a:t>
            </a:r>
            <a:r>
              <a:rPr lang="en-US" sz="3733" b="0" i="0" u="none" strike="noStrike">
                <a:solidFill>
                  <a:srgbClr val="444444"/>
                </a:solidFill>
                <a:latin typeface="Pretendard ExtraBold"/>
              </a:rPr>
              <a:t> </a:t>
            </a:r>
            <a:r>
              <a:rPr lang="ko-KR" sz="3733" b="0" i="0" u="none" strike="noStrike">
                <a:solidFill>
                  <a:srgbClr val="444444"/>
                </a:solidFill>
                <a:ea typeface="Pretendard ExtraBold"/>
              </a:rPr>
              <a:t>일상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79800" y="6858000"/>
            <a:ext cx="6870700" cy="5524500"/>
          </a:xfrm>
          <a:prstGeom prst="rect">
            <a:avLst/>
          </a:prstGeom>
        </p:spPr>
        <p:txBody>
          <a:bodyPr lIns="0" tIns="94826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3066" b="0" i="0" u="none" strike="noStrike" spc="-123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3066" b="0" i="0" u="none" strike="noStrike" spc="-123" dirty="0">
                <a:solidFill>
                  <a:srgbClr val="444444"/>
                </a:solidFill>
                <a:ea typeface="Pretendard Light"/>
              </a:rPr>
              <a:t>시각장애인</a:t>
            </a:r>
            <a:r>
              <a:rPr lang="en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733" b="1" i="0" u="none" strike="noStrike" spc="-149" dirty="0">
                <a:solidFill>
                  <a:srgbClr val="000000"/>
                </a:solidFill>
                <a:ea typeface="Pretendard Light"/>
              </a:rPr>
              <a:t>약</a:t>
            </a:r>
            <a:r>
              <a:rPr lang="en-US" sz="3733" b="1" i="0" u="none" strike="noStrike" spc="-149" dirty="0">
                <a:solidFill>
                  <a:srgbClr val="000000"/>
                </a:solidFill>
                <a:latin typeface="Pretendard Light"/>
              </a:rPr>
              <a:t> 50</a:t>
            </a:r>
            <a:r>
              <a:rPr lang="ko-KR" sz="3733" b="1" i="0" u="none" strike="noStrike" spc="-149" dirty="0">
                <a:solidFill>
                  <a:srgbClr val="000000"/>
                </a:solidFill>
                <a:ea typeface="Pretendard Light"/>
              </a:rPr>
              <a:t>만</a:t>
            </a:r>
            <a:r>
              <a:rPr lang="en-US" sz="3733" b="1" i="0" u="none" strike="noStrike" spc="-149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733" b="1" i="0" u="none" strike="noStrike" spc="-149" dirty="0">
                <a:solidFill>
                  <a:srgbClr val="000000"/>
                </a:solidFill>
                <a:ea typeface="Pretendard Light"/>
              </a:rPr>
              <a:t>명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이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매일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위험에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노출</a:t>
            </a:r>
          </a:p>
          <a:p>
            <a:pPr lvl="0" algn="l">
              <a:lnSpc>
                <a:spcPct val="83000"/>
              </a:lnSpc>
            </a:pPr>
            <a:endParaRPr lang="ko-KR" sz="3066" b="0" i="0" u="none" strike="noStrike" spc="-123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83000"/>
              </a:lnSpc>
            </a:pP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전신주나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주차로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733" b="1" i="0" u="none" strike="noStrike" spc="-149" dirty="0">
                <a:solidFill>
                  <a:srgbClr val="000000"/>
                </a:solidFill>
                <a:ea typeface="Pretendard Light"/>
              </a:rPr>
              <a:t>막힌</a:t>
            </a:r>
            <a:r>
              <a:rPr lang="en-US" sz="3733" b="1" i="0" u="none" strike="noStrike" spc="-149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733" b="1" i="0" u="none" strike="noStrike" spc="-149" dirty="0">
                <a:solidFill>
                  <a:srgbClr val="000000"/>
                </a:solidFill>
                <a:ea typeface="Pretendard Light"/>
              </a:rPr>
              <a:t>점자블록</a:t>
            </a:r>
          </a:p>
          <a:p>
            <a:pPr lvl="0" algn="l">
              <a:lnSpc>
                <a:spcPct val="83000"/>
              </a:lnSpc>
            </a:pPr>
            <a:endParaRPr lang="ko-KR" sz="3733" b="1" i="0" u="none" strike="noStrike" spc="-149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83000"/>
              </a:lnSpc>
            </a:pP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-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파손된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점자블록으로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인한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133" b="1" i="0" u="none" strike="noStrike" spc="-165" dirty="0">
                <a:solidFill>
                  <a:srgbClr val="000000"/>
                </a:solidFill>
                <a:ea typeface="Pretendard Light"/>
              </a:rPr>
              <a:t>낙상</a:t>
            </a:r>
            <a:r>
              <a:rPr lang="en-US" sz="4133" b="1" i="0" u="none" strike="noStrike" spc="-165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4133" b="1" i="0" u="none" strike="noStrike" spc="-165" dirty="0">
                <a:solidFill>
                  <a:srgbClr val="000000"/>
                </a:solidFill>
                <a:ea typeface="Pretendard Light"/>
              </a:rPr>
              <a:t>사고</a:t>
            </a:r>
            <a:r>
              <a:rPr lang="en-US" sz="3066" b="0" i="0" u="none" strike="noStrike" spc="-123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66" b="0" i="0" u="none" strike="noStrike" spc="-123" dirty="0">
                <a:solidFill>
                  <a:srgbClr val="000000"/>
                </a:solidFill>
                <a:ea typeface="Pretendard Light"/>
              </a:rPr>
              <a:t>빈번</a:t>
            </a:r>
          </a:p>
          <a:p>
            <a:pPr lvl="0" algn="l">
              <a:lnSpc>
                <a:spcPct val="83000"/>
              </a:lnSpc>
            </a:pPr>
            <a:endParaRPr lang="ko-KR" sz="3066" b="0" i="0" u="none" strike="noStrike" spc="-123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83000"/>
              </a:lnSpc>
            </a:pPr>
            <a:endParaRPr lang="ko-KR" sz="3066" b="0" i="0" u="none" strike="noStrike" spc="-123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83000"/>
              </a:lnSpc>
            </a:pPr>
            <a:endParaRPr lang="ko-KR" sz="3066" b="0" i="0" u="none" strike="noStrike" spc="-123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83000"/>
              </a:lnSpc>
            </a:pPr>
            <a:endParaRPr lang="ko-KR" sz="3066" b="0" i="0" u="none" strike="noStrike" spc="-123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83000"/>
              </a:lnSpc>
            </a:pPr>
            <a:endParaRPr lang="ko-KR" sz="3066" b="0" i="0" u="none" strike="noStrike" spc="-123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83000"/>
              </a:lnSpc>
            </a:pPr>
            <a:endParaRPr lang="ko-KR" sz="3066" b="0" i="0" u="none" strike="noStrike" spc="-123" dirty="0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83000"/>
              </a:lnSpc>
            </a:pP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- '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따라가면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더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위험한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점자블록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' -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실제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뉴스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보</a:t>
            </a:r>
            <a:r>
              <a:rPr lang="en" sz="2666" b="0" i="0" u="none" strike="noStrike" spc="-107" dirty="0" err="1">
                <a:solidFill>
                  <a:srgbClr val="444444"/>
                </a:solidFill>
                <a:ea typeface="Pretendard Light"/>
              </a:rPr>
              <a:t>도</a:t>
            </a:r>
            <a:endParaRPr lang="en" sz="2666" b="0" i="0" u="none" strike="noStrike" spc="-107" dirty="0">
              <a:solidFill>
                <a:srgbClr val="444444"/>
              </a:solidFill>
              <a:ea typeface="Pretendard Light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431800" y="4686300"/>
            <a:ext cx="14668500" cy="765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121400"/>
            <a:ext cx="7848600" cy="410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500" y="5016500"/>
            <a:ext cx="5753100" cy="6527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21900" y="6235700"/>
            <a:ext cx="3835400" cy="19431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7434" b="0" i="0" u="none" strike="noStrike">
                <a:solidFill>
                  <a:srgbClr val="444444"/>
                </a:solidFill>
                <a:ea typeface="Pretendard ExtraBold"/>
              </a:rPr>
              <a:t>단</a:t>
            </a:r>
            <a:r>
              <a:rPr lang="en-US" sz="7434" b="0" i="0" u="none" strike="noStrike">
                <a:solidFill>
                  <a:srgbClr val="444444"/>
                </a:solidFill>
                <a:latin typeface="Pretendard ExtraBold"/>
              </a:rPr>
              <a:t> </a:t>
            </a:r>
            <a:r>
              <a:rPr lang="en" sz="10894" b="0" i="0" u="none" strike="noStrike">
                <a:solidFill>
                  <a:srgbClr val="5B55FF"/>
                </a:solidFill>
                <a:latin typeface="Pretendard ExtraBold"/>
              </a:rPr>
              <a:t>4%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300" y="8064500"/>
            <a:ext cx="51816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0" y="-3479800"/>
            <a:ext cx="11861800" cy="1135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7500" y="749300"/>
            <a:ext cx="9918700" cy="16637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용인시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포트홀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급증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92700" y="11861800"/>
            <a:ext cx="4330700" cy="952500"/>
          </a:xfrm>
          <a:prstGeom prst="rect">
            <a:avLst/>
          </a:prstGeom>
        </p:spPr>
        <p:txBody>
          <a:bodyPr lIns="0" tIns="0" rIns="0" bIns="67733" rtlCol="0" anchor="b"/>
          <a:lstStyle/>
          <a:p>
            <a:pPr lvl="0" algn="l">
              <a:lnSpc>
                <a:spcPct val="99600"/>
              </a:lnSpc>
            </a:pPr>
            <a:r>
              <a:rPr lang="ko-KR" sz="5333" b="0" i="0" u="none" strike="noStrike">
                <a:solidFill>
                  <a:srgbClr val="5B55FF"/>
                </a:solidFill>
                <a:ea typeface="Pretendard ExtraBold"/>
              </a:rPr>
              <a:t>발생</a:t>
            </a:r>
            <a:r>
              <a:rPr lang="en-US" sz="5333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5333" b="0" i="0" u="none" strike="noStrike">
                <a:solidFill>
                  <a:srgbClr val="5B55FF"/>
                </a:solidFill>
                <a:ea typeface="Pretendard ExtraBold"/>
              </a:rPr>
              <a:t>현황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5100" y="3263900"/>
            <a:ext cx="16141700" cy="788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66556">
            <a:off x="2654300" y="5473700"/>
            <a:ext cx="7429500" cy="1549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68400" y="10909300"/>
            <a:ext cx="117221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2021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2022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Regular"/>
              </a:rPr>
              <a:t>                         2023</a:t>
            </a:r>
            <a:r>
              <a:rPr lang="ko-KR" sz="4000" b="0" i="0" u="none" strike="noStrike">
                <a:solidFill>
                  <a:srgbClr val="000000"/>
                </a:solidFill>
                <a:ea typeface="Pretendard Regular"/>
              </a:rPr>
              <a:t>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7500" y="4165600"/>
            <a:ext cx="9880600" cy="14986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en-US" sz="4800" b="0" i="0" u="none" strike="noStrike">
                <a:solidFill>
                  <a:srgbClr val="595959"/>
                </a:solidFill>
                <a:latin typeface="Pretendard ExtraBold"/>
              </a:rPr>
              <a:t>2</a:t>
            </a:r>
            <a:r>
              <a:rPr lang="ko-KR" sz="4800" b="0" i="0" u="none" strike="noStrike">
                <a:solidFill>
                  <a:srgbClr val="595959"/>
                </a:solidFill>
                <a:ea typeface="Pretendard ExtraBold"/>
              </a:rPr>
              <a:t>년간</a:t>
            </a:r>
            <a:r>
              <a:rPr lang="en" sz="4902" b="0" i="0" u="none" strike="noStrike">
                <a:solidFill>
                  <a:srgbClr val="444444"/>
                </a:solidFill>
                <a:latin typeface="Pretendard ExtraBold"/>
              </a:rPr>
              <a:t>  </a:t>
            </a:r>
            <a:r>
              <a:rPr lang="en" sz="8396" b="0" i="0" u="none" strike="noStrike">
                <a:solidFill>
                  <a:srgbClr val="5B55FF"/>
                </a:solidFill>
                <a:latin typeface="Pretendard ExtraBold"/>
              </a:rPr>
              <a:t>75.6%</a:t>
            </a:r>
            <a:r>
              <a:rPr lang="en" sz="8396" b="0" i="0" u="none" strike="noStrike">
                <a:solidFill>
                  <a:srgbClr val="BE0000"/>
                </a:solidFill>
                <a:latin typeface="Pretendard ExtraBold"/>
              </a:rPr>
              <a:t> </a:t>
            </a:r>
            <a:r>
              <a:rPr lang="ko-KR" sz="4800" b="0" i="0" u="none" strike="noStrike">
                <a:solidFill>
                  <a:srgbClr val="595959"/>
                </a:solidFill>
                <a:ea typeface="Pretendard ExtraBold"/>
              </a:rPr>
              <a:t>급증</a:t>
            </a:r>
            <a:r>
              <a:rPr lang="en-US" sz="4800" b="0" i="0" u="none" strike="noStrike">
                <a:solidFill>
                  <a:srgbClr val="595959"/>
                </a:solidFill>
                <a:latin typeface="Pretendard ExtraBold"/>
              </a:rPr>
              <a:t>!!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0" y="3632200"/>
            <a:ext cx="8928100" cy="871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506700" y="4279900"/>
            <a:ext cx="4152900" cy="9906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5578" b="0" i="0" u="none" strike="noStrike">
                <a:solidFill>
                  <a:srgbClr val="5B55FF"/>
                </a:solidFill>
                <a:ea typeface="Pretendard ExtraBold"/>
              </a:rPr>
              <a:t>피해</a:t>
            </a:r>
            <a:r>
              <a:rPr lang="en-US" sz="5578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5578" b="0" i="0" u="none" strike="noStrike">
                <a:solidFill>
                  <a:srgbClr val="5B55FF"/>
                </a:solidFill>
                <a:ea typeface="Pretendard ExtraBold"/>
              </a:rPr>
              <a:t>규모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06700" y="5321300"/>
            <a:ext cx="11430000" cy="6604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733" b="0" i="0" u="none" strike="noStrike">
                <a:solidFill>
                  <a:srgbClr val="444444"/>
                </a:solidFill>
                <a:ea typeface="Pretendard ExtraBold"/>
              </a:rPr>
              <a:t>교통약자</a:t>
            </a:r>
            <a:r>
              <a:rPr lang="en-US" sz="3733" b="0" i="0" u="none" strike="noStrike">
                <a:solidFill>
                  <a:srgbClr val="444444"/>
                </a:solidFill>
                <a:latin typeface="Pretendard ExtraBold"/>
              </a:rPr>
              <a:t> </a:t>
            </a:r>
            <a:r>
              <a:rPr lang="ko-KR" sz="3733" b="0" i="0" u="none" strike="noStrike">
                <a:solidFill>
                  <a:srgbClr val="444444"/>
                </a:solidFill>
                <a:ea typeface="Pretendard ExtraBold"/>
              </a:rPr>
              <a:t>위험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06700" y="6172200"/>
            <a:ext cx="8940800" cy="448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41100"/>
              </a:lnSpc>
            </a:pP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- 3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년간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총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발생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en-US" sz="4419" b="1" i="0" u="none" strike="noStrike" spc="-177" dirty="0">
                <a:solidFill>
                  <a:srgbClr val="444444"/>
                </a:solidFill>
                <a:latin typeface="Pretendard Light"/>
              </a:rPr>
              <a:t>11,240</a:t>
            </a:r>
            <a:r>
              <a:rPr lang="ko-KR" sz="4419" b="1" i="0" u="none" strike="noStrike" spc="-177" dirty="0">
                <a:solidFill>
                  <a:srgbClr val="444444"/>
                </a:solidFill>
                <a:ea typeface="Pretendard Light"/>
              </a:rPr>
              <a:t>건</a:t>
            </a:r>
          </a:p>
          <a:p>
            <a:pPr lvl="0" algn="l">
              <a:lnSpc>
                <a:spcPct val="141100"/>
              </a:lnSpc>
            </a:pP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사고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건수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en-US" sz="4419" b="1" i="0" u="none" strike="noStrike" spc="-177" dirty="0">
                <a:solidFill>
                  <a:srgbClr val="444444"/>
                </a:solidFill>
                <a:latin typeface="Pretendard Light"/>
              </a:rPr>
              <a:t>827</a:t>
            </a:r>
            <a:r>
              <a:rPr lang="ko-KR" sz="4419" b="1" i="0" u="none" strike="noStrike" spc="-177" dirty="0">
                <a:solidFill>
                  <a:srgbClr val="444444"/>
                </a:solidFill>
                <a:ea typeface="Pretendard Light"/>
              </a:rPr>
              <a:t>건</a:t>
            </a:r>
          </a:p>
          <a:p>
            <a:pPr lvl="0" algn="l">
              <a:lnSpc>
                <a:spcPct val="141100"/>
              </a:lnSpc>
            </a:pP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배상액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: </a:t>
            </a:r>
            <a:r>
              <a:rPr lang="en-US" sz="4419" b="1" i="0" u="none" strike="noStrike" spc="-177" dirty="0">
                <a:solidFill>
                  <a:srgbClr val="444444"/>
                </a:solidFill>
                <a:latin typeface="Pretendard Light"/>
              </a:rPr>
              <a:t>7</a:t>
            </a:r>
            <a:r>
              <a:rPr lang="ko-KR" sz="4419" b="1" i="0" u="none" strike="noStrike" spc="-177" dirty="0">
                <a:solidFill>
                  <a:srgbClr val="444444"/>
                </a:solidFill>
                <a:ea typeface="Pretendard Light"/>
              </a:rPr>
              <a:t>억</a:t>
            </a:r>
            <a:r>
              <a:rPr lang="en-US" sz="4419" b="1" i="0" u="none" strike="noStrike" spc="-177" dirty="0">
                <a:solidFill>
                  <a:srgbClr val="444444"/>
                </a:solidFill>
                <a:latin typeface="Pretendard Light"/>
              </a:rPr>
              <a:t> 3,900</a:t>
            </a:r>
            <a:r>
              <a:rPr lang="ko-KR" sz="4419" b="1" i="0" u="none" strike="noStrike" spc="-177" dirty="0">
                <a:solidFill>
                  <a:srgbClr val="444444"/>
                </a:solidFill>
                <a:ea typeface="Pretendard Light"/>
              </a:rPr>
              <a:t>만</a:t>
            </a:r>
            <a:r>
              <a:rPr lang="en-US" sz="4419" b="1" i="0" u="none" strike="noStrike" spc="-177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4419" b="1" i="0" u="none" strike="noStrike" spc="-177" dirty="0">
                <a:solidFill>
                  <a:srgbClr val="444444"/>
                </a:solidFill>
                <a:ea typeface="Pretendard Light"/>
              </a:rPr>
              <a:t>원</a:t>
            </a:r>
          </a:p>
          <a:p>
            <a:pPr lvl="0" algn="l">
              <a:lnSpc>
                <a:spcPct val="141100"/>
              </a:lnSpc>
            </a:pP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연평균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en-US" sz="4419" b="1" i="0" u="none" strike="noStrike" spc="-177" dirty="0">
                <a:solidFill>
                  <a:srgbClr val="444444"/>
                </a:solidFill>
                <a:latin typeface="Pretendard Light"/>
              </a:rPr>
              <a:t>2.46</a:t>
            </a:r>
            <a:r>
              <a:rPr lang="ko-KR" sz="4419" b="1" i="0" u="none" strike="noStrike" spc="-177" dirty="0">
                <a:solidFill>
                  <a:srgbClr val="444444"/>
                </a:solidFill>
                <a:ea typeface="Pretendard Light"/>
              </a:rPr>
              <a:t>억</a:t>
            </a:r>
            <a:r>
              <a:rPr lang="en-US" sz="4419" b="1" i="0" u="none" strike="noStrike" spc="-177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4419" b="1" i="0" u="none" strike="noStrike" spc="-177" dirty="0">
                <a:solidFill>
                  <a:srgbClr val="444444"/>
                </a:solidFill>
                <a:ea typeface="Pretendard Light"/>
              </a:rPr>
              <a:t>원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손실</a:t>
            </a:r>
          </a:p>
          <a:p>
            <a:pPr lvl="0" algn="l">
              <a:lnSpc>
                <a:spcPct val="141100"/>
              </a:lnSpc>
            </a:pP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노인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낙상사고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위험</a:t>
            </a:r>
            <a:r>
              <a:rPr lang="en-US" sz="3833" b="0" i="0" u="none" strike="noStrike" spc="-153" dirty="0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3833" b="0" i="0" u="none" strike="noStrike" spc="-153" dirty="0">
                <a:solidFill>
                  <a:srgbClr val="444444"/>
                </a:solidFill>
                <a:ea typeface="Pretendard Light"/>
              </a:rPr>
              <a:t>증가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06700" y="9410700"/>
            <a:ext cx="7493000" cy="3848100"/>
          </a:xfrm>
          <a:prstGeom prst="rect">
            <a:avLst/>
          </a:prstGeom>
        </p:spPr>
        <p:txBody>
          <a:bodyPr lIns="0" tIns="77892" rIns="0" bIns="0" rtlCol="0" anchor="t"/>
          <a:lstStyle/>
          <a:p>
            <a:pPr lvl="0" algn="l">
              <a:lnSpc>
                <a:spcPct val="83000"/>
              </a:lnSpc>
            </a:pPr>
            <a:endParaRPr dirty="0"/>
          </a:p>
          <a:p>
            <a:pPr lvl="0" algn="l">
              <a:lnSpc>
                <a:spcPct val="83000"/>
              </a:lnSpc>
            </a:pPr>
            <a:endParaRPr dirty="0"/>
          </a:p>
          <a:p>
            <a:pPr lvl="0" algn="l">
              <a:lnSpc>
                <a:spcPct val="83000"/>
              </a:lnSpc>
            </a:pPr>
            <a:endParaRPr dirty="0"/>
          </a:p>
          <a:p>
            <a:pPr lvl="0" algn="l">
              <a:lnSpc>
                <a:spcPct val="83000"/>
              </a:lnSpc>
            </a:pPr>
            <a:endParaRPr dirty="0"/>
          </a:p>
          <a:p>
            <a:pPr lvl="0" algn="l">
              <a:lnSpc>
                <a:spcPct val="83000"/>
              </a:lnSpc>
            </a:pPr>
            <a:endParaRPr dirty="0"/>
          </a:p>
          <a:p>
            <a:pPr lvl="0" algn="l">
              <a:lnSpc>
                <a:spcPct val="83000"/>
              </a:lnSpc>
            </a:pPr>
            <a:endParaRPr dirty="0"/>
          </a:p>
          <a:p>
            <a:pPr lvl="0" algn="l">
              <a:lnSpc>
                <a:spcPct val="83000"/>
              </a:lnSpc>
            </a:pPr>
            <a:endParaRPr dirty="0"/>
          </a:p>
          <a:p>
            <a:pPr lvl="0" algn="l">
              <a:lnSpc>
                <a:spcPct val="83000"/>
              </a:lnSpc>
            </a:pPr>
            <a:endParaRPr dirty="0"/>
          </a:p>
          <a:p>
            <a:pPr lvl="0" algn="l">
              <a:lnSpc>
                <a:spcPct val="83000"/>
              </a:lnSpc>
            </a:pPr>
            <a:endParaRPr dirty="0"/>
          </a:p>
          <a:p>
            <a:pPr lvl="0" algn="l">
              <a:lnSpc>
                <a:spcPct val="83000"/>
              </a:lnSpc>
            </a:pP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- '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용인지역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최근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3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년간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66" b="0" i="0" u="none" strike="noStrike" spc="-107" dirty="0" err="1">
                <a:solidFill>
                  <a:srgbClr val="000000"/>
                </a:solidFill>
                <a:ea typeface="Pretendard Light"/>
              </a:rPr>
              <a:t>포트홀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사고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827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건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..'-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연합</a:t>
            </a:r>
            <a:r>
              <a:rPr lang="en-US" sz="2666" b="0" i="0" u="none" strike="noStrike" spc="-107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666" b="0" i="0" u="none" strike="noStrike" spc="-107" dirty="0">
                <a:solidFill>
                  <a:srgbClr val="000000"/>
                </a:solidFill>
                <a:ea typeface="Pretendard Light"/>
              </a:rPr>
              <a:t>뉴스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0" y="-3479800"/>
            <a:ext cx="11861800" cy="1135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7500" y="609600"/>
            <a:ext cx="21577300" cy="19431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솔루션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3213100"/>
            <a:ext cx="9156700" cy="8534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1200" y="3416300"/>
            <a:ext cx="8242300" cy="201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466" b="1" i="0" u="none" strike="noStrike" spc="-69">
                <a:solidFill>
                  <a:srgbClr val="5B55FF"/>
                </a:solidFill>
                <a:latin typeface="Pretendard SemiBold"/>
              </a:rPr>
              <a:t>GPS &amp; </a:t>
            </a:r>
            <a:r>
              <a:rPr lang="ko-KR" sz="3466" b="1" i="0" u="none" strike="noStrike" spc="-69">
                <a:solidFill>
                  <a:srgbClr val="5B55FF"/>
                </a:solidFill>
                <a:ea typeface="Pretendard SemiBold"/>
              </a:rPr>
              <a:t>통신</a:t>
            </a:r>
            <a:br>
              <a:rPr lang="ko-KR" sz="3466" b="1" i="0" u="none" strike="noStrike" spc="-69">
                <a:solidFill>
                  <a:srgbClr val="5B55FF"/>
                </a:solidFill>
                <a:ea typeface="Pretendard SemiBold"/>
              </a:rPr>
            </a:b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정밀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좌표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: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위험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분류대로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위도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,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경도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좌표로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저장</a:t>
            </a:r>
            <a:b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</a:b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전송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: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사고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현장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사진과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위치를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지자체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서버로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전송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73400" y="1028700"/>
            <a:ext cx="8242300" cy="201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3466" b="1" i="0" u="none" strike="noStrike" spc="-69">
                <a:solidFill>
                  <a:srgbClr val="5B55FF"/>
                </a:solidFill>
                <a:latin typeface="Pretendard SemiBold"/>
              </a:rPr>
              <a:t>360° LiDAR
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환경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인지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: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주변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360°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지형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실시간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스캔</a:t>
            </a:r>
            <a:b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</a:b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자율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주행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: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장애물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회피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및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GPS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위치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오차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보정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65600" y="4394200"/>
            <a:ext cx="7480300" cy="1841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144" b="1" i="0" u="none" strike="noStrike" spc="-63">
                <a:solidFill>
                  <a:srgbClr val="5B55FF"/>
                </a:solidFill>
                <a:ea typeface="Pretendard SemiBold"/>
              </a:rPr>
              <a:t>고해상도</a:t>
            </a:r>
            <a:r>
              <a:rPr lang="en-US" sz="3144" b="1" i="0" u="none" strike="noStrike" spc="-63">
                <a:solidFill>
                  <a:srgbClr val="5B55FF"/>
                </a:solidFill>
                <a:latin typeface="Pretendard SemiBold"/>
              </a:rPr>
              <a:t> </a:t>
            </a:r>
            <a:r>
              <a:rPr lang="ko-KR" sz="3144" b="1" i="0" u="none" strike="noStrike" spc="-63">
                <a:solidFill>
                  <a:srgbClr val="5B55FF"/>
                </a:solidFill>
                <a:ea typeface="Pretendard SemiBold"/>
              </a:rPr>
              <a:t>카메라</a:t>
            </a:r>
            <a:br>
              <a:rPr lang="ko-KR" sz="3144" b="1" i="0" u="none" strike="noStrike" spc="-63">
                <a:solidFill>
                  <a:srgbClr val="5B55FF"/>
                </a:solidFill>
                <a:ea typeface="Pretendard SemiBold"/>
              </a:rPr>
            </a:b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객체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인식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: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파손된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점자블록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,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포트홀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,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쓰러진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볼라드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탐지</a:t>
            </a:r>
            <a:b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</a:b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위험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분류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: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이미지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분석을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통해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위험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요소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종류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자동</a:t>
            </a:r>
            <a:r>
              <a:rPr lang="en-US" sz="2660" b="0" i="0" u="none" strike="noStrike" spc="-53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660" b="0" i="0" u="none" strike="noStrike" spc="-53">
                <a:solidFill>
                  <a:srgbClr val="444444"/>
                </a:solidFill>
                <a:ea typeface="Pretendard SemiBold"/>
              </a:rPr>
              <a:t>판별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24400" y="10731500"/>
            <a:ext cx="8242300" cy="201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" sz="3466" b="1" i="0" u="none" strike="noStrike" spc="-69">
                <a:solidFill>
                  <a:srgbClr val="5B55FF"/>
                </a:solidFill>
                <a:latin typeface="Pretendard SemiBold"/>
              </a:rPr>
              <a:t>DTV Shredder
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험지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돌파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: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울퉁불퉁한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단차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대응</a:t>
            </a:r>
            <a:b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</a:b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안정성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: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무한궤도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방식으로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흔들림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SemiBold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SemiBold"/>
              </a:rPr>
              <a:t>최소화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55800" y="12433300"/>
            <a:ext cx="3441700" cy="82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4622" b="1" i="0" u="none" strike="noStrike" spc="-92">
                <a:solidFill>
                  <a:srgbClr val="444444"/>
                </a:solidFill>
                <a:ea typeface="Pretendard Light"/>
              </a:rPr>
              <a:t>아이디어</a:t>
            </a:r>
            <a:r>
              <a:rPr lang="en-US" sz="4622" b="1" i="0" u="none" strike="noStrike" spc="-92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4622" b="1" i="0" u="none" strike="noStrike" spc="-92">
                <a:solidFill>
                  <a:srgbClr val="444444"/>
                </a:solidFill>
                <a:ea typeface="Pretendard Light"/>
              </a:rPr>
              <a:t>초안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72800" y="12433300"/>
            <a:ext cx="3441700" cy="825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4622" b="1" i="0" u="none" strike="noStrike" spc="-92">
                <a:solidFill>
                  <a:srgbClr val="444444"/>
                </a:solidFill>
                <a:latin typeface="Pretendard Light"/>
              </a:rPr>
              <a:t>3D </a:t>
            </a:r>
            <a:r>
              <a:rPr lang="ko-KR" sz="4622" b="1" i="0" u="none" strike="noStrike" spc="-92">
                <a:solidFill>
                  <a:srgbClr val="444444"/>
                </a:solidFill>
                <a:ea typeface="Pretendard Light"/>
              </a:rPr>
              <a:t>시각화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92719">
            <a:off x="5334000" y="4940300"/>
            <a:ext cx="3886200" cy="320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29316">
            <a:off x="16751300" y="8369300"/>
            <a:ext cx="2819400" cy="320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64912">
            <a:off x="13411200" y="1460500"/>
            <a:ext cx="2159000" cy="320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451851">
            <a:off x="14922500" y="4724400"/>
            <a:ext cx="1841500" cy="1689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6559">
            <a:off x="11087100" y="3441700"/>
            <a:ext cx="5791200" cy="254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578600"/>
            <a:ext cx="6273800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0" y="-3479800"/>
            <a:ext cx="11861800" cy="1135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7500" y="609600"/>
            <a:ext cx="21577300" cy="19431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솔루션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8300"/>
            <a:ext cx="24384000" cy="62865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3400" y="4762500"/>
            <a:ext cx="8280400" cy="7874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1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단계</a:t>
            </a: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: 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실시간</a:t>
            </a: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감지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82200" y="5118100"/>
            <a:ext cx="8280400" cy="7874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2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단계</a:t>
            </a: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: 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데이터</a:t>
            </a: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전송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81500" y="3390900"/>
            <a:ext cx="8280400" cy="7874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3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단계</a:t>
            </a: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: 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사회적</a:t>
            </a: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가치</a:t>
            </a:r>
            <a:r>
              <a:rPr lang="en-US" sz="4400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4400" b="0" i="0" u="none" strike="noStrike">
                <a:solidFill>
                  <a:srgbClr val="1187CF"/>
                </a:solidFill>
                <a:ea typeface="Pretendard ExtraBold"/>
              </a:rPr>
              <a:t>실현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500" y="-3479800"/>
            <a:ext cx="11861800" cy="1135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7500" y="609600"/>
            <a:ext cx="21577300" cy="19431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솔루션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2425700"/>
            <a:ext cx="11341100" cy="318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54600" y="4762500"/>
            <a:ext cx="5486400" cy="316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4600" y="9042400"/>
            <a:ext cx="5537200" cy="3276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09800" y="1041400"/>
            <a:ext cx="11391900" cy="10795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1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단계</a:t>
            </a: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: 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실시간</a:t>
            </a: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감지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8700" y="6121400"/>
            <a:ext cx="4064000" cy="641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4600" y="825500"/>
            <a:ext cx="5486400" cy="287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78400" y="3848100"/>
            <a:ext cx="56134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파손된</a:t>
            </a:r>
            <a:r>
              <a:rPr lang="en-US" sz="3466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점자블록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78400" y="8064500"/>
            <a:ext cx="56261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" sz="3466" b="0" i="0" u="none" strike="noStrike">
                <a:solidFill>
                  <a:srgbClr val="1187CF"/>
                </a:solidFill>
                <a:ea typeface="Pretendard ExtraBold"/>
              </a:rPr>
              <a:t>포트홀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78400" y="12623800"/>
            <a:ext cx="56642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쓰러진</a:t>
            </a:r>
            <a:r>
              <a:rPr lang="en-US" sz="3466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볼라드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5300" y="12712700"/>
            <a:ext cx="115570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고해상도</a:t>
            </a:r>
            <a:r>
              <a:rPr lang="en-US" sz="3466" b="0" i="0" u="none" strike="noStrike">
                <a:solidFill>
                  <a:srgbClr val="1187CF"/>
                </a:solidFill>
                <a:latin typeface="Pretendard ExtraBold"/>
              </a:rPr>
              <a:t>, </a:t>
            </a: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광각</a:t>
            </a:r>
            <a:r>
              <a:rPr lang="en-US" sz="3466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카메라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52300" y="12712700"/>
            <a:ext cx="48641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-US" sz="3466" b="0" i="0" u="none" strike="noStrike">
                <a:solidFill>
                  <a:srgbClr val="1187CF"/>
                </a:solidFill>
                <a:latin typeface="Pretendard ExtraBold"/>
              </a:rPr>
              <a:t>360°  LiDAR(</a:t>
            </a: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위험</a:t>
            </a:r>
            <a:r>
              <a:rPr lang="en-US" sz="3466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회피</a:t>
            </a:r>
            <a:r>
              <a:rPr lang="en-US" sz="3466" b="0" i="0" u="none" strike="noStrike">
                <a:solidFill>
                  <a:srgbClr val="1187CF"/>
                </a:solidFill>
                <a:latin typeface="Pretendard ExtraBold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000" y="8890000"/>
            <a:ext cx="1155700" cy="3810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" sz="2170" b="0" i="0" u="none" strike="noStrike">
                <a:solidFill>
                  <a:srgbClr val="D94925"/>
                </a:solidFill>
                <a:latin typeface="Pretendard ExtraBold"/>
              </a:rPr>
              <a:t>Front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53800" y="6819900"/>
            <a:ext cx="812800" cy="3810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" sz="2170" b="0" i="0" u="none" strike="noStrike">
                <a:solidFill>
                  <a:srgbClr val="D94925"/>
                </a:solidFill>
                <a:latin typeface="Pretendard ExtraBold"/>
              </a:rPr>
              <a:t>Left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53800" y="9664700"/>
            <a:ext cx="889000" cy="3810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" sz="2170" b="0" i="0" u="none" strike="noStrike">
                <a:solidFill>
                  <a:srgbClr val="D94925"/>
                </a:solidFill>
                <a:latin typeface="Pretendard ExtraBold"/>
              </a:rPr>
              <a:t>Right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228261">
            <a:off x="8496300" y="1308100"/>
            <a:ext cx="9156700" cy="3200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3975100" y="4178300"/>
            <a:ext cx="3276600" cy="3200400"/>
          </a:xfrm>
          <a:prstGeom prst="rect">
            <a:avLst/>
          </a:prstGeom>
        </p:spPr>
      </p:pic>
      <p:pic>
        <p:nvPicPr>
          <p:cNvPr id="21" name="dori">
            <a:hlinkClick r:id="" action="ppaction://media"/>
            <a:extLst>
              <a:ext uri="{FF2B5EF4-FFF2-40B4-BE49-F238E27FC236}">
                <a16:creationId xmlns:a16="http://schemas.microsoft.com/office/drawing/2014/main" id="{5E119087-C5FD-15C7-DF4C-AC85C57927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31900" y="6827201"/>
            <a:ext cx="10071100" cy="468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0" y="-3479800"/>
            <a:ext cx="11861800" cy="1135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7500" y="609600"/>
            <a:ext cx="21577300" cy="19431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솔루션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197100"/>
            <a:ext cx="11176000" cy="500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17900" y="1041400"/>
            <a:ext cx="16852900" cy="10795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2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단계</a:t>
            </a: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: 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데이터</a:t>
            </a: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전송</a:t>
            </a: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 + 3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단계</a:t>
            </a: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: 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사회적</a:t>
            </a: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가치</a:t>
            </a:r>
            <a:r>
              <a:rPr lang="en-US" sz="6054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6054" b="0" i="0" u="none" strike="noStrike">
                <a:solidFill>
                  <a:srgbClr val="1187CF"/>
                </a:solidFill>
                <a:ea typeface="Pretendard ExtraBold"/>
              </a:rPr>
              <a:t>실현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7632700"/>
            <a:ext cx="16268700" cy="220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10172700"/>
            <a:ext cx="3543300" cy="204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9900" y="10172700"/>
            <a:ext cx="2832100" cy="204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0" y="10172700"/>
            <a:ext cx="3009900" cy="204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10172700"/>
            <a:ext cx="10033000" cy="260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8072100" y="9232900"/>
            <a:ext cx="28702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데이터</a:t>
            </a:r>
            <a:r>
              <a:rPr lang="en-US" sz="3466" b="0" i="0" u="none" strike="noStrike">
                <a:solidFill>
                  <a:srgbClr val="1187CF"/>
                </a:solidFill>
                <a:latin typeface="Pretendard ExtraBold"/>
              </a:rPr>
              <a:t> </a:t>
            </a:r>
            <a:r>
              <a:rPr lang="ko-KR" sz="3466" b="0" i="0" u="none" strike="noStrike">
                <a:solidFill>
                  <a:srgbClr val="1187CF"/>
                </a:solidFill>
                <a:ea typeface="Pretendard ExtraBold"/>
              </a:rPr>
              <a:t>예시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39700" y="12344400"/>
            <a:ext cx="2540000" cy="546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" sz="3077" b="0" i="0" u="none" strike="noStrike">
                <a:solidFill>
                  <a:srgbClr val="FC5230"/>
                </a:solidFill>
                <a:latin typeface="Pretendard ExtraBold"/>
              </a:rPr>
              <a:t>Priority 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46700" y="12344400"/>
            <a:ext cx="2540000" cy="5461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" sz="3077" b="0" i="0" u="none" strike="noStrike">
                <a:solidFill>
                  <a:srgbClr val="FD9F28"/>
                </a:solidFill>
                <a:latin typeface="Pretendard ExtraBold"/>
              </a:rPr>
              <a:t>Priority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0" y="-3479800"/>
            <a:ext cx="11861800" cy="1135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8242300"/>
            <a:ext cx="9321800" cy="3568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3100" y="8242300"/>
            <a:ext cx="9321800" cy="384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0" y="8674100"/>
            <a:ext cx="12319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684000" y="9105900"/>
            <a:ext cx="1231900" cy="30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09800" y="8559800"/>
            <a:ext cx="8267700" cy="7112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4000" b="0" i="0" u="none" strike="noStrike">
                <a:solidFill>
                  <a:srgbClr val="444444"/>
                </a:solidFill>
                <a:ea typeface="Pretendard ExtraBold"/>
              </a:rPr>
              <a:t>수동</a:t>
            </a:r>
            <a:r>
              <a:rPr lang="en-US" sz="4000" b="0" i="0" u="none" strike="noStrike">
                <a:solidFill>
                  <a:srgbClr val="444444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444444"/>
                </a:solidFill>
                <a:ea typeface="Pretendard ExtraBold"/>
              </a:rPr>
              <a:t>점검의</a:t>
            </a:r>
            <a:r>
              <a:rPr lang="en-US" sz="4000" b="0" i="0" u="none" strike="noStrike">
                <a:solidFill>
                  <a:srgbClr val="444444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444444"/>
                </a:solidFill>
                <a:ea typeface="Pretendard ExtraBold"/>
              </a:rPr>
              <a:t>한계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6000" y="9601200"/>
            <a:ext cx="8229600" cy="1689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상시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점검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불가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발견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지연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비용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증가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7500" y="749300"/>
            <a:ext cx="21564600" cy="16637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5B55FF"/>
                </a:solidFill>
                <a:ea typeface="Pretendard ExtraBold"/>
              </a:rPr>
              <a:t>솔루션</a:t>
            </a:r>
            <a:r>
              <a:rPr lang="en-US" sz="9333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- </a:t>
            </a:r>
            <a:r>
              <a:rPr lang="ko-KR" sz="6666" b="0" i="0" u="none" strike="noStrike">
                <a:solidFill>
                  <a:srgbClr val="5B55FF"/>
                </a:solidFill>
                <a:ea typeface="Pretendard ExtraBold"/>
              </a:rPr>
              <a:t>수동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6666" b="0" i="0" u="none" strike="noStrike">
                <a:solidFill>
                  <a:srgbClr val="5B55FF"/>
                </a:solidFill>
                <a:ea typeface="Pretendard ExtraBold"/>
              </a:rPr>
              <a:t>점검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 vs </a:t>
            </a:r>
            <a:r>
              <a:rPr lang="ko-KR" sz="6666" b="0" i="0" u="none" strike="noStrike">
                <a:solidFill>
                  <a:srgbClr val="5B55FF"/>
                </a:solidFill>
                <a:ea typeface="Pretendard ExtraBold"/>
              </a:rPr>
              <a:t>자동화</a:t>
            </a:r>
            <a:r>
              <a:rPr lang="en-US" sz="6666" b="0" i="0" u="none" strike="noStrike">
                <a:solidFill>
                  <a:srgbClr val="5B55FF"/>
                </a:solidFill>
                <a:latin typeface="Pretendard ExtraBold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06500" y="8559800"/>
            <a:ext cx="8267700" cy="7112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5B55FF"/>
                </a:solidFill>
                <a:latin typeface="Pretendard ExtraBold"/>
              </a:rPr>
              <a:t>Doori</a:t>
            </a: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의</a:t>
            </a:r>
            <a:r>
              <a:rPr lang="en-US" sz="4000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자동화</a:t>
            </a:r>
            <a:r>
              <a:rPr lang="en-US" sz="4000" b="0" i="0" u="none" strike="noStrike">
                <a:solidFill>
                  <a:srgbClr val="5B55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5B55FF"/>
                </a:solidFill>
                <a:ea typeface="Pretendard ExtraBold"/>
              </a:rPr>
              <a:t>솔루션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82700" y="9525000"/>
            <a:ext cx="8229600" cy="2832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실시간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감지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자동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증거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수집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데이터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기반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유지보수</a:t>
            </a:r>
          </a:p>
          <a:p>
            <a:pPr lvl="0" algn="l">
              <a:lnSpc>
                <a:spcPct val="132800"/>
              </a:lnSpc>
            </a:pP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-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자동화로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인한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비용</a:t>
            </a:r>
            <a:r>
              <a:rPr lang="en-US" sz="2933" b="0" i="0" u="none" strike="noStrike" spc="-59">
                <a:solidFill>
                  <a:srgbClr val="444444"/>
                </a:solidFill>
                <a:latin typeface="Pretendard Light"/>
              </a:rPr>
              <a:t> </a:t>
            </a:r>
            <a:r>
              <a:rPr lang="ko-KR" sz="2933" b="0" i="0" u="none" strike="noStrike" spc="-59">
                <a:solidFill>
                  <a:srgbClr val="444444"/>
                </a:solidFill>
                <a:ea typeface="Pretendard Light"/>
              </a:rPr>
              <a:t>절약</a:t>
            </a:r>
          </a:p>
          <a:p>
            <a:pPr lvl="0" algn="l">
              <a:lnSpc>
                <a:spcPct val="132800"/>
              </a:lnSpc>
            </a:pPr>
            <a:endParaRPr lang="ko-KR" sz="2933" b="0" i="0" u="none" strike="noStrike" spc="-59">
              <a:solidFill>
                <a:srgbClr val="444444"/>
              </a:solidFill>
              <a:ea typeface="Pretendard Light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0" y="3390900"/>
            <a:ext cx="4064000" cy="406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52800" y="3759200"/>
            <a:ext cx="3683000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0" y="-3479800"/>
            <a:ext cx="11861800" cy="11353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7500" y="749300"/>
            <a:ext cx="21564600" cy="1663700"/>
          </a:xfrm>
          <a:prstGeom prst="rect">
            <a:avLst/>
          </a:prstGeom>
        </p:spPr>
        <p:txBody>
          <a:bodyPr lIns="0" tIns="118533" rIns="0" bIns="118533" rtlCol="0" anchor="ctr"/>
          <a:lstStyle/>
          <a:p>
            <a:pPr lvl="0" algn="l">
              <a:lnSpc>
                <a:spcPct val="99600"/>
              </a:lnSpc>
            </a:pPr>
            <a:r>
              <a:rPr lang="ko-KR" sz="9333" b="0" i="0" u="none" strike="noStrike">
                <a:solidFill>
                  <a:srgbClr val="342DFF"/>
                </a:solidFill>
                <a:ea typeface="Pretendard ExtraBold"/>
              </a:rPr>
              <a:t>기대효과</a:t>
            </a:r>
            <a:r>
              <a:rPr lang="en-US" sz="9333" b="0" i="0" u="none" strike="noStrike">
                <a:solidFill>
                  <a:srgbClr val="342DFF"/>
                </a:solidFill>
                <a:latin typeface="Pretendard ExtraBold"/>
              </a:rPr>
              <a:t> </a:t>
            </a:r>
            <a:r>
              <a:rPr lang="en-US" sz="6666" b="0" i="0" u="none" strike="noStrike">
                <a:solidFill>
                  <a:srgbClr val="342DFF"/>
                </a:solidFill>
                <a:latin typeface="Pretendard ExtraBold"/>
              </a:rPr>
              <a:t>- SDG 10 </a:t>
            </a:r>
            <a:r>
              <a:rPr lang="ko-KR" sz="6666" b="0" i="0" u="none" strike="noStrike">
                <a:solidFill>
                  <a:srgbClr val="342DFF"/>
                </a:solidFill>
                <a:ea typeface="Pretendard ExtraBold"/>
              </a:rPr>
              <a:t>불평등</a:t>
            </a:r>
            <a:r>
              <a:rPr lang="en-US" sz="6666" b="0" i="0" u="none" strike="noStrike">
                <a:solidFill>
                  <a:srgbClr val="342DFF"/>
                </a:solidFill>
                <a:latin typeface="Pretendard ExtraBold"/>
              </a:rPr>
              <a:t> </a:t>
            </a:r>
            <a:r>
              <a:rPr lang="ko-KR" sz="6666" b="0" i="0" u="none" strike="noStrike">
                <a:solidFill>
                  <a:srgbClr val="342DFF"/>
                </a:solidFill>
                <a:ea typeface="Pretendard ExtraBold"/>
              </a:rPr>
              <a:t>완화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400" y="12052300"/>
            <a:ext cx="1206500" cy="1409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2413000"/>
            <a:ext cx="11506200" cy="1112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665200" y="2603500"/>
            <a:ext cx="32131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모두를</a:t>
            </a:r>
            <a:r>
              <a:rPr lang="en-US" sz="3439" b="0" i="0" u="none" strike="noStrike" spc="-69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위한</a:t>
            </a:r>
            <a:r>
              <a:rPr lang="en-US" sz="3439" b="0" i="0" u="none" strike="noStrike" spc="-69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58500" y="3492500"/>
            <a:ext cx="2679700" cy="152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3997" b="1" i="0" u="none" strike="noStrike" spc="-80">
                <a:solidFill>
                  <a:srgbClr val="2FA599"/>
                </a:solidFill>
                <a:ea typeface="Pretendard Bold"/>
              </a:rPr>
              <a:t>유니버셜</a:t>
            </a:r>
            <a:r>
              <a:rPr lang="en-US" sz="3997" b="1" i="0" u="none" strike="noStrike" spc="-80">
                <a:solidFill>
                  <a:srgbClr val="2FA599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132800"/>
              </a:lnSpc>
            </a:pPr>
            <a:r>
              <a:rPr lang="en" sz="3997" b="1" i="0" u="none" strike="noStrike" spc="-80">
                <a:solidFill>
                  <a:srgbClr val="2FA599"/>
                </a:solidFill>
                <a:ea typeface="Pretendard Bold"/>
              </a:rPr>
              <a:t>디자인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46300" y="6248400"/>
            <a:ext cx="2679700" cy="1524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3997" b="1" i="0" u="none" strike="noStrike" spc="-80" dirty="0" err="1">
                <a:solidFill>
                  <a:srgbClr val="2FA599"/>
                </a:solidFill>
                <a:ea typeface="Pretendard Bold"/>
              </a:rPr>
              <a:t>휠체어</a:t>
            </a:r>
            <a:endParaRPr lang="en" sz="3997" b="1" i="0" u="none" strike="noStrike" spc="-80" dirty="0">
              <a:solidFill>
                <a:srgbClr val="2FA599"/>
              </a:solidFill>
              <a:ea typeface="Pretendard Bold"/>
            </a:endParaRPr>
          </a:p>
          <a:p>
            <a:pPr lvl="0" algn="ctr">
              <a:lnSpc>
                <a:spcPct val="132800"/>
              </a:lnSpc>
            </a:pPr>
            <a:r>
              <a:rPr lang="en" sz="3997" b="1" i="0" u="none" strike="noStrike" spc="-80" dirty="0" err="1">
                <a:solidFill>
                  <a:srgbClr val="2FA599"/>
                </a:solidFill>
                <a:ea typeface="Pretendard Bold"/>
              </a:rPr>
              <a:t>사용자</a:t>
            </a:r>
            <a:endParaRPr lang="en" sz="3997" b="1" i="0" u="none" strike="noStrike" spc="-80" dirty="0">
              <a:solidFill>
                <a:srgbClr val="2FA599"/>
              </a:solidFill>
              <a:ea typeface="Pretendar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296900" y="11442700"/>
            <a:ext cx="26797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3997" b="1" i="0" u="none" strike="noStrike" spc="-80">
                <a:solidFill>
                  <a:srgbClr val="2FA599"/>
                </a:solidFill>
                <a:ea typeface="Pretendard Bold"/>
              </a:rPr>
              <a:t>시각장애인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0" y="11277600"/>
            <a:ext cx="26797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3997" b="1" i="0" u="none" strike="noStrike" spc="-80" dirty="0" err="1">
                <a:solidFill>
                  <a:srgbClr val="2FA599"/>
                </a:solidFill>
                <a:ea typeface="Pretendard Bold"/>
              </a:rPr>
              <a:t>노인</a:t>
            </a:r>
            <a:endParaRPr lang="en" sz="3997" b="1" i="0" u="none" strike="noStrike" spc="-80" dirty="0">
              <a:solidFill>
                <a:srgbClr val="2FA599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58000" y="6629400"/>
            <a:ext cx="2679700" cy="7112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ko-KR" sz="3997" b="1" i="0" u="none" strike="noStrike" spc="-80" dirty="0">
                <a:solidFill>
                  <a:srgbClr val="2FA599"/>
                </a:solidFill>
                <a:ea typeface="Pretendard Bold"/>
              </a:rPr>
              <a:t>일반</a:t>
            </a:r>
            <a:r>
              <a:rPr lang="en-US" sz="3997" b="1" i="0" u="none" strike="noStrike" spc="-80" dirty="0">
                <a:solidFill>
                  <a:srgbClr val="2FA599"/>
                </a:solidFill>
                <a:latin typeface="Pretendard Bold"/>
              </a:rPr>
              <a:t> </a:t>
            </a:r>
            <a:r>
              <a:rPr lang="ko-KR" sz="3997" b="1" i="0" u="none" strike="noStrike" spc="-80" dirty="0">
                <a:solidFill>
                  <a:srgbClr val="2FA599"/>
                </a:solidFill>
                <a:ea typeface="Pretendard Bold"/>
              </a:rPr>
              <a:t>시민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21300" y="6400800"/>
            <a:ext cx="42545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439" b="0" i="0" u="none" strike="noStrike" spc="-69" dirty="0">
                <a:solidFill>
                  <a:srgbClr val="444444"/>
                </a:solidFill>
                <a:ea typeface="Pretendard Medium"/>
              </a:rPr>
              <a:t>평탄한</a:t>
            </a:r>
            <a:r>
              <a:rPr lang="en-US" sz="3439" b="0" i="0" u="none" strike="noStrike" spc="-69" dirty="0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 dirty="0">
                <a:solidFill>
                  <a:srgbClr val="444444"/>
                </a:solidFill>
                <a:ea typeface="Pretendard Medium"/>
              </a:rPr>
              <a:t>도로로</a:t>
            </a:r>
          </a:p>
          <a:p>
            <a:pPr lvl="0" algn="l">
              <a:lnSpc>
                <a:spcPct val="132800"/>
              </a:lnSpc>
            </a:pPr>
            <a:r>
              <a:rPr lang="ko-KR" sz="3439" b="0" i="0" u="none" strike="noStrike" spc="-69" dirty="0">
                <a:solidFill>
                  <a:srgbClr val="444444"/>
                </a:solidFill>
                <a:ea typeface="Pretendard Medium"/>
              </a:rPr>
              <a:t>이동</a:t>
            </a:r>
            <a:r>
              <a:rPr lang="en-US" sz="3439" b="0" i="0" u="none" strike="noStrike" spc="-69" dirty="0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 dirty="0">
                <a:solidFill>
                  <a:srgbClr val="444444"/>
                </a:solidFill>
                <a:ea typeface="Pretendard Medium"/>
              </a:rPr>
              <a:t>편의</a:t>
            </a:r>
            <a:r>
              <a:rPr lang="en-US" sz="3439" b="0" i="0" u="none" strike="noStrike" spc="-69" dirty="0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 dirty="0">
                <a:solidFill>
                  <a:srgbClr val="444444"/>
                </a:solidFill>
                <a:ea typeface="Pretendard Medium"/>
              </a:rPr>
              <a:t>향상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97300" y="11518900"/>
            <a:ext cx="42545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안전한</a:t>
            </a:r>
            <a:r>
              <a:rPr lang="en-US" sz="3439" b="0" i="0" u="none" strike="noStrike" spc="-69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점자블록으로</a:t>
            </a:r>
          </a:p>
          <a:p>
            <a:pPr lvl="0" algn="l">
              <a:lnSpc>
                <a:spcPct val="132800"/>
              </a:lnSpc>
            </a:pP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보행</a:t>
            </a:r>
            <a:r>
              <a:rPr lang="en-US" sz="3439" b="0" i="0" u="none" strike="noStrike" spc="-69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안전</a:t>
            </a:r>
            <a:r>
              <a:rPr lang="en-US" sz="3439" b="0" i="0" u="none" strike="noStrike" spc="-69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강화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62600" y="11963400"/>
            <a:ext cx="26035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439" b="0" i="0" u="none" strike="noStrike" spc="-69" dirty="0">
                <a:solidFill>
                  <a:srgbClr val="444444"/>
                </a:solidFill>
                <a:ea typeface="Pretendard Medium"/>
              </a:rPr>
              <a:t>낙상</a:t>
            </a:r>
            <a:r>
              <a:rPr lang="en-US" sz="3439" b="0" i="0" u="none" strike="noStrike" spc="-69" dirty="0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 dirty="0">
                <a:solidFill>
                  <a:srgbClr val="444444"/>
                </a:solidFill>
                <a:ea typeface="Pretendard Medium"/>
              </a:rPr>
              <a:t>위험</a:t>
            </a:r>
            <a:r>
              <a:rPr lang="en-US" sz="3439" b="0" i="0" u="none" strike="noStrike" spc="-69" dirty="0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 dirty="0">
                <a:solidFill>
                  <a:srgbClr val="444444"/>
                </a:solidFill>
                <a:ea typeface="Pretendard Medium"/>
              </a:rPr>
              <a:t>감소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14800" y="6540500"/>
            <a:ext cx="2603500" cy="1282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모두</a:t>
            </a:r>
            <a:r>
              <a:rPr lang="en-US" sz="3439" b="0" i="0" u="none" strike="noStrike" spc="-69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안전한</a:t>
            </a:r>
          </a:p>
          <a:p>
            <a:pPr lvl="0" algn="l">
              <a:lnSpc>
                <a:spcPct val="132800"/>
              </a:lnSpc>
            </a:pP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보행</a:t>
            </a:r>
            <a:r>
              <a:rPr lang="en-US" sz="3439" b="0" i="0" u="none" strike="noStrike" spc="-69">
                <a:solidFill>
                  <a:srgbClr val="444444"/>
                </a:solidFill>
                <a:latin typeface="Pretendard Medium"/>
              </a:rPr>
              <a:t> </a:t>
            </a:r>
            <a:r>
              <a:rPr lang="ko-KR" sz="3439" b="0" i="0" u="none" strike="noStrike" spc="-69">
                <a:solidFill>
                  <a:srgbClr val="444444"/>
                </a:solidFill>
                <a:ea typeface="Pretendard Medium"/>
              </a:rPr>
              <a:t>환경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06000" y="6934200"/>
            <a:ext cx="4610100" cy="23241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" sz="6087" b="0" i="0" u="none" strike="noStrike" spc="-122" dirty="0">
                <a:solidFill>
                  <a:srgbClr val="444444"/>
                </a:solidFill>
                <a:latin typeface="Pretendard Black"/>
              </a:rPr>
              <a:t>SDGs 10</a:t>
            </a:r>
          </a:p>
          <a:p>
            <a:pPr lvl="0" algn="ctr">
              <a:lnSpc>
                <a:spcPct val="132800"/>
              </a:lnSpc>
            </a:pPr>
            <a:r>
              <a:rPr lang="ko-KR" sz="6087" b="0" i="0" u="none" strike="noStrike" spc="-122" dirty="0">
                <a:solidFill>
                  <a:srgbClr val="444444"/>
                </a:solidFill>
                <a:ea typeface="Pretendard Black"/>
              </a:rPr>
              <a:t>불평등</a:t>
            </a:r>
            <a:r>
              <a:rPr lang="en-US" sz="6087" b="0" i="0" u="none" strike="noStrike" spc="-122" dirty="0">
                <a:solidFill>
                  <a:srgbClr val="444444"/>
                </a:solidFill>
                <a:latin typeface="Pretendard Black"/>
              </a:rPr>
              <a:t> </a:t>
            </a:r>
            <a:r>
              <a:rPr lang="ko-KR" sz="6087" b="0" i="0" u="none" strike="noStrike" spc="-122" dirty="0">
                <a:solidFill>
                  <a:srgbClr val="444444"/>
                </a:solidFill>
                <a:ea typeface="Pretendard Black"/>
              </a:rPr>
              <a:t>완화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501</Words>
  <Application>Microsoft Office PowerPoint</Application>
  <PresentationFormat>사용자 지정</PresentationFormat>
  <Paragraphs>120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Pretendard Light</vt:lpstr>
      <vt:lpstr>Pretendard Black</vt:lpstr>
      <vt:lpstr>Pretendard SemiBold</vt:lpstr>
      <vt:lpstr>Calibri</vt:lpstr>
      <vt:lpstr>Pretendard ExtraBold</vt:lpstr>
      <vt:lpstr>Arial</vt:lpstr>
      <vt:lpstr>Pretendard Medium</vt:lpstr>
      <vt:lpstr>Pretendard 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임혜령</dc:creator>
  <cp:lastModifiedBy>임혜령</cp:lastModifiedBy>
  <cp:revision>8</cp:revision>
  <dcterms:created xsi:type="dcterms:W3CDTF">2006-08-16T00:00:00Z</dcterms:created>
  <dcterms:modified xsi:type="dcterms:W3CDTF">2026-01-14T05:06:23Z</dcterms:modified>
</cp:coreProperties>
</file>